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59" r:id="rId6"/>
    <p:sldId id="260" r:id="rId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07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F453DE-4BD2-407C-936D-1E107BA987D6}" type="datetimeFigureOut">
              <a:rPr lang="es-CO" smtClean="0"/>
              <a:t>09/02/2012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7D4DDE-002D-47E2-9486-B9ED50DBA7F3}"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F453DE-4BD2-407C-936D-1E107BA987D6}" type="datetimeFigureOut">
              <a:rPr lang="es-CO" smtClean="0"/>
              <a:t>09/02/2012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D4DDE-002D-47E2-9486-B9ED50DBA7F3}"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hyperlink" Target="http://www.kelkoo.es/b-3633-Yamaha" TargetMode="External"/><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audio" Target="../media/audio3.wav"/><Relationship Id="rId1" Type="http://schemas.openxmlformats.org/officeDocument/2006/relationships/slideLayout" Target="../slideLayouts/slideLayout1.xml"/><Relationship Id="rId6" Type="http://schemas.openxmlformats.org/officeDocument/2006/relationships/hyperlink" Target="http://www.kelkoo.es/b-1888-Lg" TargetMode="External"/><Relationship Id="rId5" Type="http://schemas.openxmlformats.org/officeDocument/2006/relationships/image" Target="../media/image6.png"/><Relationship Id="rId4" Type="http://schemas.openxmlformats.org/officeDocument/2006/relationships/hyperlink" Target="http://www.kelkoo.es/b-2762-Samsung" TargetMode="Externa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4.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J:\fondos\CAEYVHCSCAU3L729CAZI1TGZCA45EIYCCA9MTU25CAUADWYKCAPE2JSGCAY2NTTGCAJ5M8PCCAZGHTXYCAMIIKLRCAPJ58MACA4MO49KCAD4IBPSCACPUFS2CAEUE9OKCAMBYSZ3CAWBAE5V.jpg"/>
          <p:cNvPicPr>
            <a:picLocks noChangeAspect="1" noChangeArrowheads="1"/>
          </p:cNvPicPr>
          <p:nvPr/>
        </p:nvPicPr>
        <p:blipFill>
          <a:blip r:embed="rId3"/>
          <a:srcRect/>
          <a:stretch>
            <a:fillRect/>
          </a:stretch>
        </p:blipFill>
        <p:spPr bwMode="auto">
          <a:xfrm>
            <a:off x="0"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1 Título"/>
          <p:cNvSpPr>
            <a:spLocks noGrp="1"/>
          </p:cNvSpPr>
          <p:nvPr>
            <p:ph type="ctrTitle"/>
          </p:nvPr>
        </p:nvSpPr>
        <p:spPr>
          <a:xfrm>
            <a:off x="685800" y="642919"/>
            <a:ext cx="7772400" cy="3722185"/>
          </a:xfrm>
        </p:spPr>
        <p:txBody>
          <a:bodyPr/>
          <a:lstStyle/>
          <a:p>
            <a:r>
              <a:rPr lang="es-CO" dirty="0" smtClean="0">
                <a:solidFill>
                  <a:srgbClr val="00B0F0"/>
                </a:solidFill>
                <a:latin typeface="Algerian" pitchFamily="82" charset="0"/>
              </a:rPr>
              <a:t>Monitor</a:t>
            </a:r>
            <a:br>
              <a:rPr lang="es-CO" dirty="0" smtClean="0">
                <a:solidFill>
                  <a:srgbClr val="00B0F0"/>
                </a:solidFill>
                <a:latin typeface="Algerian" pitchFamily="82" charset="0"/>
              </a:rPr>
            </a:br>
            <a:endParaRPr lang="es-CO" dirty="0">
              <a:solidFill>
                <a:srgbClr val="00B0F0"/>
              </a:solidFill>
              <a:latin typeface="Algerian" pitchFamily="82" charset="0"/>
            </a:endParaRPr>
          </a:p>
        </p:txBody>
      </p:sp>
      <p:pic>
        <p:nvPicPr>
          <p:cNvPr id="15364" name="Picture 4" descr="http://serviciotecnicosamsung.files.wordpress.com/2010/10/monitor_samsung_732nw.jpg"/>
          <p:cNvPicPr>
            <a:picLocks noChangeAspect="1" noChangeArrowheads="1"/>
          </p:cNvPicPr>
          <p:nvPr/>
        </p:nvPicPr>
        <p:blipFill>
          <a:blip r:embed="rId4"/>
          <a:srcRect/>
          <a:stretch>
            <a:fillRect/>
          </a:stretch>
        </p:blipFill>
        <p:spPr bwMode="auto">
          <a:xfrm>
            <a:off x="4345008" y="2708920"/>
            <a:ext cx="3203848" cy="3528392"/>
          </a:xfrm>
          <a:prstGeom prst="rect">
            <a:avLst/>
          </a:prstGeom>
          <a:noFill/>
        </p:spPr>
      </p:pic>
    </p:spTree>
  </p:cSld>
  <p:clrMapOvr>
    <a:masterClrMapping/>
  </p:clrMapOvr>
  <p:transition>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38889E-6 2.22222E-6 L 0.5283 -0.03102 L 0.91494 0.04444 L 0.80834 0.0912 L 0.44323 -0.22894 L 0.9599 -0.91991 L -1.00329 -0.85116 L -0.8434 0.63333 " pathEditMode="relative" ptsTypes="AAAAAAAA">
                                      <p:cBhvr>
                                        <p:cTn id="6" dur="2000" fill="hold"/>
                                        <p:tgtEl>
                                          <p:spTgt spid="1536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O"/>
          </a:p>
        </p:txBody>
      </p:sp>
      <p:sp>
        <p:nvSpPr>
          <p:cNvPr id="3" name="2 Subtítulo"/>
          <p:cNvSpPr>
            <a:spLocks noGrp="1"/>
          </p:cNvSpPr>
          <p:nvPr>
            <p:ph type="subTitle" idx="1"/>
          </p:nvPr>
        </p:nvSpPr>
        <p:spPr/>
        <p:txBody>
          <a:bodyPr/>
          <a:lstStyle/>
          <a:p>
            <a:endParaRPr lang="es-CO"/>
          </a:p>
        </p:txBody>
      </p:sp>
      <p:pic>
        <p:nvPicPr>
          <p:cNvPr id="18433" name="Picture 1" descr="J:\fondos\CAEYVHCSCAU3L729CAZI1TGZCA45EIYCCA9MTU25CAUADWYKCAPE2JSGCAY2NTTGCAJ5M8PCCAZGHTXYCAMIIKLRCAPJ58MACA4MO49KCAD4IBPSCACPUFS2CAEUE9OKCAMBYSZ3CAWBAE5V.jpg"/>
          <p:cNvPicPr>
            <a:picLocks noChangeAspect="1" noChangeArrowheads="1"/>
          </p:cNvPicPr>
          <p:nvPr/>
        </p:nvPicPr>
        <p:blipFill>
          <a:blip r:embed="rId3"/>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 Rectángulo"/>
          <p:cNvSpPr/>
          <p:nvPr/>
        </p:nvSpPr>
        <p:spPr>
          <a:xfrm>
            <a:off x="3857620" y="928670"/>
            <a:ext cx="4572000" cy="5324535"/>
          </a:xfrm>
          <a:prstGeom prst="rect">
            <a:avLst/>
          </a:prstGeom>
        </p:spPr>
        <p:txBody>
          <a:bodyPr wrap="square">
            <a:spAutoFit/>
          </a:bodyPr>
          <a:lstStyle/>
          <a:p>
            <a:r>
              <a:rPr lang="es-CO" sz="2000" b="1" dirty="0" smtClean="0">
                <a:solidFill>
                  <a:srgbClr val="00B0F0"/>
                </a:solidFill>
                <a:latin typeface="Algerian" pitchFamily="82" charset="0"/>
              </a:rPr>
              <a:t>Que es</a:t>
            </a:r>
          </a:p>
          <a:p>
            <a:r>
              <a:rPr lang="es-CO" sz="2000" b="1" dirty="0" smtClean="0">
                <a:solidFill>
                  <a:srgbClr val="00B0F0"/>
                </a:solidFill>
                <a:latin typeface="Algerian" pitchFamily="82" charset="0"/>
              </a:rPr>
              <a:t>El monitor es el dispositivo de salida de mayor importancia de un sistema de computación, sin él no se podría visualizar lo que hay en el PC, ni habría comunicación con el usuario. </a:t>
            </a:r>
            <a:br>
              <a:rPr lang="es-CO" sz="2000" b="1" dirty="0" smtClean="0">
                <a:solidFill>
                  <a:srgbClr val="00B0F0"/>
                </a:solidFill>
                <a:latin typeface="Algerian" pitchFamily="82" charset="0"/>
              </a:rPr>
            </a:br>
            <a:r>
              <a:rPr lang="es-CO" sz="2000" b="1" dirty="0" smtClean="0">
                <a:solidFill>
                  <a:srgbClr val="00B0F0"/>
                </a:solidFill>
                <a:latin typeface="Algerian" pitchFamily="82" charset="0"/>
              </a:rPr>
              <a:t/>
            </a:r>
            <a:br>
              <a:rPr lang="es-CO" sz="2000" b="1" dirty="0" smtClean="0">
                <a:solidFill>
                  <a:srgbClr val="00B0F0"/>
                </a:solidFill>
                <a:latin typeface="Algerian" pitchFamily="82" charset="0"/>
              </a:rPr>
            </a:br>
            <a:r>
              <a:rPr lang="es-CO" sz="2000" b="1" dirty="0" smtClean="0">
                <a:solidFill>
                  <a:srgbClr val="00B0F0"/>
                </a:solidFill>
                <a:latin typeface="Algerian" pitchFamily="82" charset="0"/>
              </a:rPr>
              <a:t>La manera como el monitor genera la imagen en pantalla es similar a la que utiliza el sistema de televisión. El tubo que forma la pantalla está compuesto por una caja de plástico y en su interior posee todos los </a:t>
            </a:r>
            <a:br>
              <a:rPr lang="es-CO" sz="2000" b="1" dirty="0" smtClean="0">
                <a:solidFill>
                  <a:srgbClr val="00B0F0"/>
                </a:solidFill>
                <a:latin typeface="Algerian" pitchFamily="82" charset="0"/>
              </a:rPr>
            </a:br>
            <a:r>
              <a:rPr lang="es-CO" sz="2000" b="1" dirty="0" smtClean="0">
                <a:solidFill>
                  <a:srgbClr val="00B0F0"/>
                </a:solidFill>
                <a:latin typeface="Algerian" pitchFamily="82" charset="0"/>
              </a:rPr>
              <a:t>circuitos electrónicos</a:t>
            </a:r>
            <a:endParaRPr lang="es-CO" sz="2000" dirty="0">
              <a:solidFill>
                <a:srgbClr val="00B0F0"/>
              </a:solidFill>
              <a:latin typeface="Algerian" pitchFamily="82" charset="0"/>
            </a:endParaRPr>
          </a:p>
        </p:txBody>
      </p:sp>
    </p:spTree>
  </p:cSld>
  <p:clrMapOvr>
    <a:masterClrMapping/>
  </p:clrMapOvr>
  <p:transition>
    <p:newsflash/>
    <p:sndAc>
      <p:stSnd>
        <p:snd r:embed="rId2" name="push.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fondos\CAEYVHCSCAU3L729CAZI1TGZCA45EIYCCA9MTU25CAUADWYKCAPE2JSGCAY2NTTGCAJ5M8PCCAZGHTXYCAMIIKLRCAPJ58MACA4MO49KCAD4IBPSCACPUFS2CAEUE9OKCAMBYSZ3CAWBAE5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66"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116633"/>
            <a:ext cx="7772400" cy="2304255"/>
          </a:xfrm>
        </p:spPr>
        <p:txBody>
          <a:bodyPr/>
          <a:lstStyle/>
          <a:p>
            <a:r>
              <a:rPr lang="es-ES" dirty="0" smtClean="0">
                <a:solidFill>
                  <a:srgbClr val="00B0F0"/>
                </a:solidFill>
                <a:latin typeface="Algerian" pitchFamily="82" charset="0"/>
              </a:rPr>
              <a:t>Partes del monitor</a:t>
            </a:r>
            <a:endParaRPr lang="es-CO" dirty="0">
              <a:solidFill>
                <a:srgbClr val="00B0F0"/>
              </a:solidFill>
              <a:latin typeface="Algerian" pitchFamily="82" charset="0"/>
            </a:endParaRPr>
          </a:p>
        </p:txBody>
      </p:sp>
      <p:sp>
        <p:nvSpPr>
          <p:cNvPr id="3" name="2 Subtítulo"/>
          <p:cNvSpPr>
            <a:spLocks noGrp="1"/>
          </p:cNvSpPr>
          <p:nvPr>
            <p:ph type="subTitle" idx="1"/>
          </p:nvPr>
        </p:nvSpPr>
        <p:spPr>
          <a:xfrm>
            <a:off x="0" y="1700808"/>
            <a:ext cx="9144000" cy="5157192"/>
          </a:xfrm>
        </p:spPr>
        <p:txBody>
          <a:bodyPr>
            <a:normAutofit lnSpcReduction="10000"/>
          </a:bodyPr>
          <a:lstStyle/>
          <a:p>
            <a:r>
              <a:rPr lang="es-ES" dirty="0" smtClean="0">
                <a:solidFill>
                  <a:srgbClr val="00B0F0"/>
                </a:solidFill>
                <a:latin typeface="Algerian" pitchFamily="82" charset="0"/>
              </a:rPr>
              <a:t>El tubo: consiste en un cañón electrónico y una pantalla de fosforo dentro de una ampolla de cristal.</a:t>
            </a:r>
          </a:p>
          <a:p>
            <a:endParaRPr lang="es-ES" dirty="0" smtClean="0">
              <a:solidFill>
                <a:srgbClr val="00B0F0"/>
              </a:solidFill>
              <a:latin typeface="Algerian" pitchFamily="82" charset="0"/>
            </a:endParaRPr>
          </a:p>
          <a:p>
            <a:r>
              <a:rPr lang="es-ES" dirty="0" smtClean="0">
                <a:solidFill>
                  <a:srgbClr val="00B0F0"/>
                </a:solidFill>
                <a:latin typeface="Algerian" pitchFamily="82" charset="0"/>
              </a:rPr>
              <a:t>El yugo de reflexión: sirve para desplazar haz de electrones</a:t>
            </a:r>
          </a:p>
          <a:p>
            <a:r>
              <a:rPr lang="es-ES" dirty="0" smtClean="0">
                <a:solidFill>
                  <a:srgbClr val="00B0F0"/>
                </a:solidFill>
                <a:latin typeface="Algerian" pitchFamily="82" charset="0"/>
              </a:rPr>
              <a:t>Las bobinas de deflexión: sirve para que el haz de electrón no sea un punto en el centro de la pantalla sino que se desplacen en el punto correcto</a:t>
            </a:r>
            <a:endParaRPr lang="es-CO" dirty="0">
              <a:solidFill>
                <a:srgbClr val="00B0F0"/>
              </a:solidFill>
              <a:latin typeface="Algerian" pitchFamily="82"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2780928"/>
            <a:ext cx="1828800" cy="84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2631" y="6254874"/>
            <a:ext cx="1539428" cy="603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4604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fondos\CAEYVHCSCAU3L729CAZI1TGZCA45EIYCCA9MTU25CAUADWYKCAPE2JSGCAY2NTTGCAJ5M8PCCAZGHTXYCAMIIKLRCAPJ58MACA4MO49KCAD4IBPSCACPUFS2CAEUE9OKCAMBYSZ3CAWBAE5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1" y="0"/>
            <a:ext cx="9143999" cy="6741367"/>
          </a:xfrm>
        </p:spPr>
        <p:txBody>
          <a:bodyPr/>
          <a:lstStyle/>
          <a:p>
            <a:r>
              <a:rPr lang="es-ES" dirty="0" smtClean="0">
                <a:solidFill>
                  <a:srgbClr val="00B0F0"/>
                </a:solidFill>
                <a:latin typeface="Algerian" pitchFamily="82" charset="0"/>
              </a:rPr>
              <a:t>La rejilla de control: controla la emisión termoiónica que es la que nos controla el brillo y para que los electrones impacten en la pantalla</a:t>
            </a:r>
            <a:endParaRPr lang="es-CO" dirty="0">
              <a:solidFill>
                <a:srgbClr val="00B0F0"/>
              </a:solidFill>
              <a:latin typeface="Algerian" pitchFamily="82"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4797152"/>
            <a:ext cx="2520280" cy="1731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2527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0482" name="Picture 2" descr="J:\fondos\CAEYVHCSCAU3L729CAZI1TGZCA45EIYCCA9MTU25CAUADWYKCAPE2JSGCAY2NTTGCAJ5M8PCCAZGHTXYCAMIIKLRCAPJ58MACA4MO49KCAD4IBPSCACPUFS2CAEUE9OKCAMBYSZ3CAWBAE5V.jpg"/>
          <p:cNvPicPr>
            <a:picLocks noChangeAspect="1" noChangeArrowheads="1"/>
          </p:cNvPicPr>
          <p:nvPr/>
        </p:nvPicPr>
        <p:blipFill>
          <a:blip r:embed="rId3"/>
          <a:srcRect/>
          <a:stretch>
            <a:fillRect/>
          </a:stretch>
        </p:blipFill>
        <p:spPr bwMode="auto">
          <a:xfrm>
            <a:off x="-23438" y="-4803"/>
            <a:ext cx="9144000" cy="6858000"/>
          </a:xfrm>
          <a:prstGeom prst="rect">
            <a:avLst/>
          </a:prstGeom>
          <a:noFill/>
        </p:spPr>
      </p:pic>
      <p:sp>
        <p:nvSpPr>
          <p:cNvPr id="2" name="1 Título"/>
          <p:cNvSpPr>
            <a:spLocks noGrp="1"/>
          </p:cNvSpPr>
          <p:nvPr>
            <p:ph type="ctrTitle"/>
          </p:nvPr>
        </p:nvSpPr>
        <p:spPr>
          <a:xfrm>
            <a:off x="2643174" y="285729"/>
            <a:ext cx="5815026" cy="1785949"/>
          </a:xfrm>
        </p:spPr>
        <p:txBody>
          <a:bodyPr/>
          <a:lstStyle/>
          <a:p>
            <a:r>
              <a:rPr lang="es-CO" dirty="0" smtClean="0"/>
              <a:t>1 </a:t>
            </a:r>
            <a:r>
              <a:rPr lang="es-CO" b="1" dirty="0" smtClean="0"/>
              <a:t/>
            </a:r>
            <a:br>
              <a:rPr lang="es-CO" b="1" dirty="0" smtClean="0"/>
            </a:br>
            <a:r>
              <a:rPr lang="es-CO" dirty="0" smtClean="0">
                <a:solidFill>
                  <a:srgbClr val="00B0F0"/>
                </a:solidFill>
                <a:latin typeface="Algerian" pitchFamily="82" charset="0"/>
              </a:rPr>
              <a:t>Las marcas</a:t>
            </a:r>
            <a:endParaRPr lang="es-CO" dirty="0">
              <a:solidFill>
                <a:srgbClr val="00B0F0"/>
              </a:solidFill>
              <a:latin typeface="Algerian" pitchFamily="82" charset="0"/>
            </a:endParaRPr>
          </a:p>
        </p:txBody>
      </p:sp>
      <p:sp>
        <p:nvSpPr>
          <p:cNvPr id="3" name="2 Subtítulo"/>
          <p:cNvSpPr>
            <a:spLocks noGrp="1"/>
          </p:cNvSpPr>
          <p:nvPr>
            <p:ph type="subTitle" idx="1"/>
          </p:nvPr>
        </p:nvSpPr>
        <p:spPr>
          <a:xfrm>
            <a:off x="3786182" y="1643050"/>
            <a:ext cx="5214974" cy="5000660"/>
          </a:xfrm>
        </p:spPr>
        <p:txBody>
          <a:bodyPr/>
          <a:lstStyle/>
          <a:p>
            <a:r>
              <a:rPr lang="es-CO" dirty="0" smtClean="0"/>
              <a:t>1 </a:t>
            </a:r>
            <a:endParaRPr lang="es-CO" b="1" dirty="0" smtClean="0"/>
          </a:p>
          <a:p>
            <a:endParaRPr lang="es-CO" b="1" dirty="0"/>
          </a:p>
        </p:txBody>
      </p:sp>
      <p:sp>
        <p:nvSpPr>
          <p:cNvPr id="20483" name="Rectangle 3"/>
          <p:cNvSpPr>
            <a:spLocks noChangeArrowheads="1"/>
          </p:cNvSpPr>
          <p:nvPr/>
        </p:nvSpPr>
        <p:spPr bwMode="auto">
          <a:xfrm>
            <a:off x="0" y="0"/>
            <a:ext cx="9144000" cy="0"/>
          </a:xfrm>
          <a:prstGeom prst="rect">
            <a:avLst/>
          </a:prstGeom>
          <a:solidFill>
            <a:srgbClr val="ECECEC"/>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300" b="1" i="0" u="sng" strike="noStrike" cap="none" normalizeH="0" baseline="0" smtClean="0">
                <a:ln>
                  <a:noFill/>
                </a:ln>
                <a:solidFill>
                  <a:srgbClr val="FFFFFF"/>
                </a:solidFill>
                <a:effectLst/>
                <a:latin typeface="Arial" pitchFamily="34" charset="0"/>
                <a:cs typeface="Arial" pitchFamily="34" charset="0"/>
              </a:rPr>
              <a:t>1</a:t>
            </a:r>
            <a:r>
              <a:rPr kumimoji="0" lang="es-CO" sz="900" b="0" i="0" u="none" strike="noStrike" cap="none" normalizeH="0" baseline="0" smtClean="0">
                <a:ln>
                  <a:noFill/>
                </a:ln>
                <a:solidFill>
                  <a:schemeClr val="tx1"/>
                </a:solidFill>
                <a:effectLst/>
                <a:latin typeface="Arial" pitchFamily="34" charset="0"/>
                <a:cs typeface="Arial" pitchFamily="34" charset="0"/>
              </a:rPr>
              <a:t> </a:t>
            </a:r>
            <a:endParaRPr kumimoji="0" lang="es-CO" sz="700" b="1" i="0" u="none" strike="noStrike" cap="none" normalizeH="0" baseline="0" smtClean="0">
              <a:ln>
                <a:noFill/>
              </a:ln>
              <a:solidFill>
                <a:srgbClr val="757575"/>
              </a:solidFill>
              <a:effectLst/>
              <a:latin typeface="Arial" pitchFamily="34" charset="0"/>
              <a:cs typeface="Arial" pitchFamily="34" charset="0"/>
            </a:endParaRPr>
          </a:p>
          <a:p>
            <a:pPr marL="0" marR="0" lvl="0" indent="0" algn="l" defTabSz="914400" rtl="0" eaLnBrk="0" fontAlgn="ctr" latinLnBrk="0" hangingPunct="0">
              <a:lnSpc>
                <a:spcPct val="100000"/>
              </a:lnSpc>
              <a:spcBef>
                <a:spcPct val="0"/>
              </a:spcBef>
              <a:spcAft>
                <a:spcPct val="0"/>
              </a:spcAft>
              <a:buClrTx/>
              <a:buSzTx/>
              <a:buFontTx/>
              <a:buNone/>
              <a:tabLst/>
            </a:pPr>
            <a:r>
              <a:rPr kumimoji="0" lang="es-CO" sz="300" b="1" i="0" u="none" strike="noStrike" cap="none" normalizeH="0" baseline="0" smtClean="0">
                <a:ln>
                  <a:noFill/>
                </a:ln>
                <a:solidFill>
                  <a:srgbClr val="0C548C"/>
                </a:solidFill>
                <a:effectLst/>
                <a:latin typeface="Arial" pitchFamily="34" charset="0"/>
                <a:cs typeface="Arial" pitchFamily="34" charset="0"/>
                <a:hlinkClick r:id="rId4"/>
              </a:rPr>
              <a:t>  </a:t>
            </a:r>
            <a:r>
              <a:rPr kumimoji="0" lang="es-CO" sz="5400" b="1" i="0" u="none" strike="noStrike" cap="none" normalizeH="0" baseline="0" smtClean="0">
                <a:ln>
                  <a:noFill/>
                </a:ln>
                <a:solidFill>
                  <a:srgbClr val="0C548C"/>
                </a:solidFill>
                <a:effectLst/>
                <a:latin typeface="Arial" pitchFamily="34" charset="0"/>
                <a:cs typeface="Arial" pitchFamily="34" charset="0"/>
              </a:rPr>
              <a:t> </a:t>
            </a:r>
            <a:endParaRPr kumimoji="0" lang="es-CO" sz="700" b="1" i="0" u="none" strike="noStrike" cap="none" normalizeH="0" baseline="0" smtClean="0">
              <a:ln>
                <a:noFill/>
              </a:ln>
              <a:solidFill>
                <a:srgbClr val="757575"/>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300" b="1" i="0" u="none" strike="noStrike" cap="none" normalizeH="0" baseline="0" smtClean="0">
              <a:ln>
                <a:noFill/>
              </a:ln>
              <a:solidFill>
                <a:srgbClr val="0C548C"/>
              </a:solidFill>
              <a:effectLst/>
              <a:latin typeface="Arial" pitchFamily="34" charset="0"/>
              <a:cs typeface="Arial" pitchFamily="34" charset="0"/>
            </a:endParaRPr>
          </a:p>
        </p:txBody>
      </p:sp>
      <p:pic>
        <p:nvPicPr>
          <p:cNvPr id="20484" name="Picture 4" descr="http://r6.kelkoo.com/ux/brands/medium/b_2762.png">
            <a:hlinkClick r:id="rId4"/>
          </p:cNvPr>
          <p:cNvPicPr>
            <a:picLocks noChangeAspect="1" noChangeArrowheads="1"/>
          </p:cNvPicPr>
          <p:nvPr/>
        </p:nvPicPr>
        <p:blipFill>
          <a:blip r:embed="rId5"/>
          <a:srcRect/>
          <a:stretch>
            <a:fillRect/>
          </a:stretch>
        </p:blipFill>
        <p:spPr bwMode="auto">
          <a:xfrm>
            <a:off x="3857620" y="2143116"/>
            <a:ext cx="1857388" cy="1428760"/>
          </a:xfrm>
          <a:prstGeom prst="rect">
            <a:avLst/>
          </a:prstGeom>
          <a:noFill/>
        </p:spPr>
      </p:pic>
      <p:pic>
        <p:nvPicPr>
          <p:cNvPr id="20486" name="Picture 6" descr="http://r6.kelkoo.com/ux/brands/medium/b_1888.png">
            <a:hlinkClick r:id="rId6"/>
          </p:cNvPr>
          <p:cNvPicPr>
            <a:picLocks noChangeAspect="1" noChangeArrowheads="1"/>
          </p:cNvPicPr>
          <p:nvPr/>
        </p:nvPicPr>
        <p:blipFill>
          <a:blip r:embed="rId7"/>
          <a:srcRect/>
          <a:stretch>
            <a:fillRect/>
          </a:stretch>
        </p:blipFill>
        <p:spPr bwMode="auto">
          <a:xfrm>
            <a:off x="6143636" y="2143116"/>
            <a:ext cx="2071702" cy="1428760"/>
          </a:xfrm>
          <a:prstGeom prst="rect">
            <a:avLst/>
          </a:prstGeom>
          <a:noFill/>
        </p:spPr>
      </p:pic>
      <p:sp>
        <p:nvSpPr>
          <p:cNvPr id="20487" name="Rectangle 7"/>
          <p:cNvSpPr>
            <a:spLocks noChangeArrowheads="1"/>
          </p:cNvSpPr>
          <p:nvPr/>
        </p:nvSpPr>
        <p:spPr bwMode="auto">
          <a:xfrm>
            <a:off x="0" y="0"/>
            <a:ext cx="9144000" cy="0"/>
          </a:xfrm>
          <a:prstGeom prst="rect">
            <a:avLst/>
          </a:prstGeom>
          <a:solidFill>
            <a:srgbClr val="ECECEC"/>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300" b="1" i="0" u="sng" strike="noStrike" cap="none" normalizeH="0" baseline="0" smtClean="0">
                <a:ln>
                  <a:noFill/>
                </a:ln>
                <a:solidFill>
                  <a:srgbClr val="FFFFFF"/>
                </a:solidFill>
                <a:effectLst/>
                <a:latin typeface="Arial" pitchFamily="34" charset="0"/>
                <a:cs typeface="Arial" pitchFamily="34" charset="0"/>
              </a:rPr>
              <a:t>19</a:t>
            </a:r>
            <a:r>
              <a:rPr kumimoji="0" lang="es-CO" sz="900" b="0" i="0" u="none" strike="noStrike" cap="none" normalizeH="0" baseline="0" smtClean="0">
                <a:ln>
                  <a:noFill/>
                </a:ln>
                <a:solidFill>
                  <a:schemeClr val="tx1"/>
                </a:solidFill>
                <a:effectLst/>
                <a:latin typeface="Arial" pitchFamily="34" charset="0"/>
                <a:cs typeface="Arial" pitchFamily="34" charset="0"/>
              </a:rPr>
              <a:t> </a:t>
            </a:r>
            <a:endParaRPr kumimoji="0" lang="es-CO" sz="700" b="1" i="0" u="none" strike="noStrike" cap="none" normalizeH="0" baseline="0" smtClean="0">
              <a:ln>
                <a:noFill/>
              </a:ln>
              <a:solidFill>
                <a:srgbClr val="757575"/>
              </a:solidFill>
              <a:effectLst/>
              <a:latin typeface="Arial" pitchFamily="34" charset="0"/>
              <a:cs typeface="Arial" pitchFamily="34" charset="0"/>
            </a:endParaRPr>
          </a:p>
          <a:p>
            <a:pPr marL="0" marR="0" lvl="0" indent="0" algn="l" defTabSz="914400" rtl="0" eaLnBrk="0" fontAlgn="ctr" latinLnBrk="0" hangingPunct="0">
              <a:lnSpc>
                <a:spcPct val="100000"/>
              </a:lnSpc>
              <a:spcBef>
                <a:spcPct val="0"/>
              </a:spcBef>
              <a:spcAft>
                <a:spcPct val="0"/>
              </a:spcAft>
              <a:buClrTx/>
              <a:buSzTx/>
              <a:buFontTx/>
              <a:buNone/>
              <a:tabLst/>
            </a:pPr>
            <a:r>
              <a:rPr kumimoji="0" lang="es-CO" sz="300" b="1" i="0" u="none" strike="noStrike" cap="none" normalizeH="0" baseline="0" smtClean="0">
                <a:ln>
                  <a:noFill/>
                </a:ln>
                <a:solidFill>
                  <a:srgbClr val="0C548C"/>
                </a:solidFill>
                <a:effectLst/>
                <a:latin typeface="Arial" pitchFamily="34" charset="0"/>
                <a:cs typeface="Arial" pitchFamily="34" charset="0"/>
                <a:hlinkClick r:id="rId8"/>
              </a:rPr>
              <a:t>  </a:t>
            </a:r>
            <a:endParaRPr kumimoji="0" lang="es-CO" sz="5400" b="1" i="0" u="none" strike="noStrike" cap="none" normalizeH="0" baseline="0" smtClean="0">
              <a:ln>
                <a:noFill/>
              </a:ln>
              <a:solidFill>
                <a:srgbClr val="757575"/>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300" b="1" i="0" u="none" strike="noStrike" cap="none" normalizeH="0" baseline="0" smtClean="0">
              <a:ln>
                <a:noFill/>
              </a:ln>
              <a:solidFill>
                <a:srgbClr val="0C548C"/>
              </a:solidFill>
              <a:effectLst/>
              <a:latin typeface="Arial" pitchFamily="34" charset="0"/>
              <a:cs typeface="Arial" pitchFamily="34" charset="0"/>
            </a:endParaRPr>
          </a:p>
        </p:txBody>
      </p:sp>
      <p:pic>
        <p:nvPicPr>
          <p:cNvPr id="20488" name="Picture 8" descr="http://r6.kelkoo.com/ux/brands/medium/b_3633.png">
            <a:hlinkClick r:id="rId8"/>
          </p:cNvPr>
          <p:cNvPicPr>
            <a:picLocks noChangeAspect="1" noChangeArrowheads="1"/>
          </p:cNvPicPr>
          <p:nvPr/>
        </p:nvPicPr>
        <p:blipFill>
          <a:blip r:embed="rId9"/>
          <a:srcRect/>
          <a:stretch>
            <a:fillRect/>
          </a:stretch>
        </p:blipFill>
        <p:spPr bwMode="auto">
          <a:xfrm>
            <a:off x="4857752" y="4429132"/>
            <a:ext cx="2286016" cy="1500192"/>
          </a:xfrm>
          <a:prstGeom prst="rect">
            <a:avLst/>
          </a:prstGeom>
          <a:noFill/>
        </p:spPr>
      </p:pic>
    </p:spTree>
  </p:cSld>
  <p:clrMapOvr>
    <a:masterClrMapping/>
  </p:clrMapOvr>
  <p:transition>
    <p:wheel spokes="3"/>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J:\fondos\CAEYVHCSCAU3L729CAZI1TGZCA45EIYCCA9MTU25CAUADWYKCAPE2JSGCAY2NTTGCAJ5M8PCCAZGHTXYCAMIIKLRCAPJ58MACA4MO49KCAD4IBPSCACPUFS2CAEUE9OKCAMBYSZ3CAWBAE5V.jpg"/>
          <p:cNvPicPr>
            <a:picLocks noChangeAspect="1" noChangeArrowheads="1"/>
          </p:cNvPicPr>
          <p:nvPr/>
        </p:nvPicPr>
        <p:blipFill>
          <a:blip r:embed="rId3"/>
          <a:srcRect/>
          <a:stretch>
            <a:fillRect/>
          </a:stretch>
        </p:blipFill>
        <p:spPr bwMode="auto">
          <a:xfrm>
            <a:off x="0" y="14290"/>
            <a:ext cx="9001156" cy="6858000"/>
          </a:xfrm>
          <a:prstGeom prst="rect">
            <a:avLst/>
          </a:prstGeom>
          <a:noFill/>
        </p:spPr>
      </p:pic>
      <p:sp>
        <p:nvSpPr>
          <p:cNvPr id="2" name="1 Título"/>
          <p:cNvSpPr>
            <a:spLocks noGrp="1"/>
          </p:cNvSpPr>
          <p:nvPr>
            <p:ph type="ctrTitle"/>
          </p:nvPr>
        </p:nvSpPr>
        <p:spPr>
          <a:xfrm>
            <a:off x="3929058" y="285728"/>
            <a:ext cx="4529142" cy="5286411"/>
          </a:xfrm>
        </p:spPr>
        <p:txBody>
          <a:bodyPr/>
          <a:lstStyle/>
          <a:p>
            <a:r>
              <a:rPr lang="es-CO" dirty="0" smtClean="0">
                <a:solidFill>
                  <a:srgbClr val="00B0F0"/>
                </a:solidFill>
                <a:latin typeface="Algerian" pitchFamily="82" charset="0"/>
              </a:rPr>
              <a:t>LEIDY JOHANA GAVIRIA CORREA</a:t>
            </a:r>
            <a:br>
              <a:rPr lang="es-CO" dirty="0" smtClean="0">
                <a:solidFill>
                  <a:srgbClr val="00B0F0"/>
                </a:solidFill>
                <a:latin typeface="Algerian" pitchFamily="82" charset="0"/>
              </a:rPr>
            </a:br>
            <a:r>
              <a:rPr lang="es-CO" dirty="0" smtClean="0">
                <a:solidFill>
                  <a:srgbClr val="00B0F0"/>
                </a:solidFill>
                <a:latin typeface="Algerian" pitchFamily="82" charset="0"/>
              </a:rPr>
              <a:t>GRADO:10°2</a:t>
            </a:r>
            <a:endParaRPr lang="es-CO" dirty="0">
              <a:solidFill>
                <a:srgbClr val="00B0F0"/>
              </a:solidFill>
              <a:latin typeface="Algerian" pitchFamily="82" charset="0"/>
            </a:endParaRPr>
          </a:p>
        </p:txBody>
      </p:sp>
    </p:spTree>
  </p:cSld>
  <p:clrMapOvr>
    <a:masterClrMapping/>
  </p:clrMapOvr>
  <p:transition>
    <p:pull dir="ld"/>
    <p:sndAc>
      <p:stSnd>
        <p:snd r:embed="rId2" name="applause.wav"/>
      </p:stSnd>
    </p:sndAc>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139</Words>
  <Application>Microsoft Office PowerPoint</Application>
  <PresentationFormat>Presentación en pantalla (4:3)</PresentationFormat>
  <Paragraphs>16</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Tema de Office</vt:lpstr>
      <vt:lpstr>Monitor </vt:lpstr>
      <vt:lpstr>Presentación de PowerPoint</vt:lpstr>
      <vt:lpstr>Partes del monitor</vt:lpstr>
      <vt:lpstr>La rejilla de control: controla la emisión termoiónica que es la que nos controla el brillo y para que los electrones impacten en la pantalla</vt:lpstr>
      <vt:lpstr>1  Las marcas</vt:lpstr>
      <vt:lpstr>LEIDY JOHANA GAVIRIA CORREA GRADO:10°2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Ventilador cooler abanicó</dc:title>
  <dc:creator>Invitado</dc:creator>
  <cp:lastModifiedBy>USUARIO</cp:lastModifiedBy>
  <cp:revision>21</cp:revision>
  <dcterms:created xsi:type="dcterms:W3CDTF">2012-02-07T23:23:04Z</dcterms:created>
  <dcterms:modified xsi:type="dcterms:W3CDTF">2012-02-09T18:47:20Z</dcterms:modified>
</cp:coreProperties>
</file>